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5" r:id="rId4"/>
    <p:sldId id="266" r:id="rId5"/>
    <p:sldId id="268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11ADF-8D18-4004-8808-2627F39D7DB4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27495-9074-4401-A24E-456721E1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2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E819DB-CA6E-4A75-ACB6-F4099F10F810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8CBBC6C-42D3-4DF7-9D29-80B969C1AE8F}" type="slidenum">
              <a:rPr 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0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B59C34-B5A0-4D86-BDDA-51BD1A6D7489}" type="slidenum">
              <a:rPr lang="en-US" smtClean="0"/>
              <a:pPr>
                <a:spcBef>
                  <a:spcPct val="0"/>
                </a:spcBef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067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A2FC93-8CCB-4E71-A12C-A870C1CC3ABE}" type="slidenum">
              <a:rPr lang="en-US" smtClean="0"/>
              <a:pPr>
                <a:spcBef>
                  <a:spcPct val="0"/>
                </a:spcBef>
              </a:pPr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767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819DDA-7BCA-43F4-92EF-50E5E48B7F9C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DFB721-F1D0-4479-80F1-8D9AD94BDAE3}" type="slidenum">
              <a:rPr lang="en-US"/>
              <a:pPr algn="r" eaLnBrk="1" hangingPunct="1">
                <a:spcBef>
                  <a:spcPct val="0"/>
                </a:spcBef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1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94221-7F49-46C6-8A76-095373E1EF12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83C92F-D1B2-4C6D-871A-ACB82CF18C1E}" type="slidenum">
              <a:rPr lang="en-US"/>
              <a:pPr algn="r" eaLnBrk="1" hangingPunct="1">
                <a:spcBef>
                  <a:spcPct val="0"/>
                </a:spcBef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2C8B25-AC6F-4EF3-A027-C9B88F4BDF6B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7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3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2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0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4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8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8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7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CCB562-10ED-4178-B12B-0F87F495F1F8}" type="datetimeFigureOut">
              <a:rPr lang="en-US" smtClean="0">
                <a:solidFill>
                  <a:srgbClr val="564B3C"/>
                </a:solidFill>
              </a:rPr>
              <a:pPr/>
              <a:t>1/24/2016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2C8B25-AC6F-4EF3-A027-C9B88F4BDF6B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Marty wanielista, Phd., P.E.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BMPTRAINS Model: Background information on Harvesting</a:t>
            </a:r>
            <a:endParaRPr lang="en-US" sz="3600" dirty="0"/>
          </a:p>
        </p:txBody>
      </p:sp>
      <p:pic>
        <p:nvPicPr>
          <p:cNvPr id="4" name="Picture 14" descr="cfwm2b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320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12" y="5457450"/>
            <a:ext cx="1016176" cy="1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s3.mm.bing.net/th?id=H.4628923741440010&amp;w=235&amp;h=104&amp;c=7&amp;rs=1&amp;pid=1.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83" y="5727874"/>
            <a:ext cx="1564821" cy="680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6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May 2, 2007 Presentation_Page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9855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62200" y="228600"/>
            <a:ext cx="8001000" cy="1066800"/>
          </a:xfrm>
        </p:spPr>
        <p:txBody>
          <a:bodyPr/>
          <a:lstStyle/>
          <a:p>
            <a:pPr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City of Miramar </a:t>
            </a:r>
            <a:r>
              <a:rPr lang="en-US" altLang="zh-TW" sz="2800" dirty="0">
                <a:solidFill>
                  <a:schemeClr val="tx1"/>
                </a:solidFill>
                <a:latin typeface="Arial"/>
              </a:rPr>
              <a:t>–</a:t>
            </a:r>
            <a:r>
              <a:rPr lang="en-US" altLang="zh-TW" sz="2800" dirty="0">
                <a:solidFill>
                  <a:schemeClr val="tx1"/>
                </a:solidFill>
              </a:rPr>
              <a:t> Supplement Reclaimed Water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371601"/>
            <a:ext cx="4038600" cy="45259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Source Estimated Capital Cost - $1.3 Million</a:t>
            </a:r>
          </a:p>
          <a:p>
            <a:pPr>
              <a:defRPr/>
            </a:pP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Capacity </a:t>
            </a: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–</a:t>
            </a: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 MGD</a:t>
            </a:r>
          </a:p>
          <a:p>
            <a:pPr>
              <a:defRPr/>
            </a:pP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Cost per 1,000 gallons (Reclaimed &amp; Harvested IQ) - $0.80/1,000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gallons</a:t>
            </a:r>
            <a:endParaRPr lang="en-US" altLang="zh-TW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5" name="Picture 47" descr="Miramar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8" r="44351"/>
          <a:stretch>
            <a:fillRect/>
          </a:stretch>
        </p:blipFill>
        <p:spPr bwMode="auto">
          <a:xfrm>
            <a:off x="8943976" y="4887913"/>
            <a:ext cx="11906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2"/>
          <p:cNvSpPr txBox="1">
            <a:spLocks noChangeArrowheads="1"/>
          </p:cNvSpPr>
          <p:nvPr/>
        </p:nvSpPr>
        <p:spPr bwMode="auto">
          <a:xfrm>
            <a:off x="5334001" y="4267201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pond</a:t>
            </a:r>
          </a:p>
        </p:txBody>
      </p:sp>
    </p:spTree>
    <p:extLst>
      <p:ext uri="{BB962C8B-B14F-4D97-AF65-F5344CB8AC3E}">
        <p14:creationId xmlns:p14="http://schemas.microsoft.com/office/powerpoint/2010/main" val="32242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Golf Course and I-4 Stormwater Management Plan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1"/>
            <a:ext cx="52578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/>
              <a:t>Plan – Provide water on golf course to improve the play and image of the course.</a:t>
            </a:r>
          </a:p>
          <a:p>
            <a:pPr eaLnBrk="1" hangingPunct="1"/>
            <a:r>
              <a:rPr lang="en-US"/>
              <a:t>FDOT – We got the water for you.</a:t>
            </a:r>
          </a:p>
          <a:p>
            <a:pPr eaLnBrk="1" hangingPunct="1"/>
            <a:r>
              <a:rPr lang="en-US"/>
              <a:t>WIN WIN  FDOT and a high school gets stormwater plans, citizens get a real golf course.</a:t>
            </a:r>
          </a:p>
          <a:p>
            <a:pPr eaLnBrk="1" hangingPunct="1"/>
            <a:r>
              <a:rPr lang="en-US"/>
              <a:t>All get stormwater treatment and saving of potable water that would otherwise be used for irrigation.</a:t>
            </a:r>
          </a:p>
          <a:p>
            <a:pPr eaLnBrk="1" hangingPunct="1"/>
            <a:r>
              <a:rPr lang="en-US"/>
              <a:t>And oh yes, Wekiva is protected.</a:t>
            </a:r>
          </a:p>
          <a:p>
            <a:pPr eaLnBrk="1" hangingPunct="1"/>
            <a:endParaRPr lang="en-US"/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5025" y="1543050"/>
            <a:ext cx="1524000" cy="1752600"/>
          </a:xfrm>
        </p:spPr>
      </p:pic>
      <p:pic>
        <p:nvPicPr>
          <p:cNvPr id="63493" name="Picture 6" descr="MPj0399995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1" y="3886200"/>
            <a:ext cx="2735263" cy="2362200"/>
          </a:xfrm>
        </p:spPr>
      </p:pic>
    </p:spTree>
    <p:extLst>
      <p:ext uri="{BB962C8B-B14F-4D97-AF65-F5344CB8AC3E}">
        <p14:creationId xmlns:p14="http://schemas.microsoft.com/office/powerpoint/2010/main" val="40917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FDOT District Signature Project</a:t>
            </a:r>
          </a:p>
        </p:txBody>
      </p:sp>
      <p:pic>
        <p:nvPicPr>
          <p:cNvPr id="65539" name="Picture 4" descr="Dubstread Golf and I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143000"/>
            <a:ext cx="7924800" cy="5486400"/>
          </a:xfrm>
        </p:spPr>
      </p:pic>
    </p:spTree>
    <p:extLst>
      <p:ext uri="{BB962C8B-B14F-4D97-AF65-F5344CB8AC3E}">
        <p14:creationId xmlns:p14="http://schemas.microsoft.com/office/powerpoint/2010/main" val="3556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Thank you!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Questions, remarks and discussion</a:t>
            </a:r>
            <a:endParaRPr lang="en-US" dirty="0"/>
          </a:p>
        </p:txBody>
      </p:sp>
      <p:pic>
        <p:nvPicPr>
          <p:cNvPr id="6" name="Picture 14" descr="cfwm2b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320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518"/>
            <a:ext cx="1016176" cy="12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FDOT%20LOGO%20Cl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5524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9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1135" y="274638"/>
            <a:ext cx="10944808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Methodologies: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Rain and Stormwater Harvesting (Reuse)</a:t>
            </a:r>
            <a:r>
              <a:rPr lang="en-US" sz="3600" dirty="0">
                <a:solidFill>
                  <a:schemeClr val="tx1"/>
                </a:solidFill>
              </a:rPr>
              <a:t>     </a:t>
            </a: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1295401"/>
            <a:ext cx="5838825" cy="2771775"/>
          </a:xfrm>
          <a:noFill/>
        </p:spPr>
      </p:pic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2057400" y="5334000"/>
            <a:ext cx="4656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From BMPTRAINS Model (FDOT and UCF)</a:t>
            </a: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6" r="816"/>
          <a:stretch>
            <a:fillRect/>
          </a:stretch>
        </p:blipFill>
        <p:spPr bwMode="auto">
          <a:xfrm>
            <a:off x="2209800" y="3886201"/>
            <a:ext cx="5791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2" r="2438"/>
          <a:stretch>
            <a:fillRect/>
          </a:stretch>
        </p:blipFill>
        <p:spPr bwMode="auto">
          <a:xfrm>
            <a:off x="7575550" y="4648200"/>
            <a:ext cx="2635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019800" y="2057400"/>
            <a:ext cx="419100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3276600"/>
            <a:ext cx="35052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4800" y="2057400"/>
            <a:ext cx="342900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Differences between rainfall and stormwater harvesting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85" y="1609726"/>
            <a:ext cx="10972800" cy="4373563"/>
          </a:xfrm>
        </p:spPr>
        <p:txBody>
          <a:bodyPr/>
          <a:lstStyle/>
          <a:p>
            <a:r>
              <a:rPr lang="en-US" dirty="0" smtClean="0"/>
              <a:t>Rainwater: Source of water is from a building</a:t>
            </a:r>
          </a:p>
          <a:p>
            <a:r>
              <a:rPr lang="en-US" dirty="0" smtClean="0"/>
              <a:t>Stormwater: Source of water is from a land use, such as highway, parking lot, building plus surrounding land cover.</a:t>
            </a:r>
          </a:p>
          <a:p>
            <a:r>
              <a:rPr lang="en-US" dirty="0" smtClean="0"/>
              <a:t>           RAINWATER                                                            STORMWATER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8150" y="3541964"/>
            <a:ext cx="6590242" cy="3108076"/>
            <a:chOff x="438150" y="3541964"/>
            <a:chExt cx="6590242" cy="3108076"/>
          </a:xfrm>
        </p:grpSpPr>
        <p:pic>
          <p:nvPicPr>
            <p:cNvPr id="4" name="Picture 10" descr="DSC0192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1" t="-208" r="27813"/>
            <a:stretch/>
          </p:blipFill>
          <p:spPr bwMode="auto">
            <a:xfrm>
              <a:off x="438150" y="3541964"/>
              <a:ext cx="2028825" cy="286836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5" descr="DSC022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5" y="3541964"/>
              <a:ext cx="2171264" cy="286836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DSC017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5" y="5016502"/>
              <a:ext cx="2751667" cy="163353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http://t2.ce.ufl.edu/public/ResearchCards/rainbow/from%20card_0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426732"/>
            <a:ext cx="4343400" cy="264580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1" y="408373"/>
            <a:ext cx="11315700" cy="10394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i="1" dirty="0" smtClean="0">
                <a:solidFill>
                  <a:schemeClr val="tx1"/>
                </a:solidFill>
              </a:rPr>
              <a:t>For Harvesting Recommend Filtration</a:t>
            </a:r>
            <a:r>
              <a:rPr lang="en-US" sz="2800" b="1" i="1" dirty="0">
                <a:solidFill>
                  <a:schemeClr val="tx1"/>
                </a:solidFill>
              </a:rPr>
              <a:t/>
            </a:r>
            <a:br>
              <a:rPr lang="en-US" sz="2800" b="1" i="1" dirty="0">
                <a:solidFill>
                  <a:schemeClr val="tx1"/>
                </a:solidFill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by Horizontal Well, disc filter or Sand Filtration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(Horizontal well less </a:t>
            </a:r>
            <a:r>
              <a:rPr lang="en-US" sz="2400" dirty="0">
                <a:solidFill>
                  <a:schemeClr val="tx1"/>
                </a:solidFill>
              </a:rPr>
              <a:t>cone of </a:t>
            </a:r>
            <a:r>
              <a:rPr lang="en-US" sz="2400" dirty="0" smtClean="0">
                <a:solidFill>
                  <a:schemeClr val="tx1"/>
                </a:solidFill>
              </a:rPr>
              <a:t>depression)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8675" name="Picture 4" descr="Vertical_Horizontal_Well_Comparison_REM10_005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t="12127" r="-115"/>
          <a:stretch/>
        </p:blipFill>
        <p:spPr>
          <a:xfrm>
            <a:off x="2038350" y="1571624"/>
            <a:ext cx="6648449" cy="4486275"/>
          </a:xfrm>
        </p:spPr>
      </p:pic>
      <p:sp>
        <p:nvSpPr>
          <p:cNvPr id="2" name="TextBox 1"/>
          <p:cNvSpPr txBox="1"/>
          <p:nvPr/>
        </p:nvSpPr>
        <p:spPr>
          <a:xfrm>
            <a:off x="2952750" y="3714750"/>
            <a:ext cx="32656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PUMP lift is limited to 20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 Definitions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-1386" r="10203" b="1"/>
          <a:stretch/>
        </p:blipFill>
        <p:spPr bwMode="auto">
          <a:xfrm>
            <a:off x="1884809" y="1762127"/>
            <a:ext cx="7525891" cy="178187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1948" r="7483" b="1"/>
          <a:stretch/>
        </p:blipFill>
        <p:spPr bwMode="auto">
          <a:xfrm>
            <a:off x="1884809" y="3781424"/>
            <a:ext cx="5416944" cy="14382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8058" y="5457118"/>
            <a:ext cx="89193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 Factor calculated for the assumed runoff storage volume (inches)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82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the REV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REV</a:t>
            </a:r>
            <a:r>
              <a:rPr lang="en-US" dirty="0" smtClean="0"/>
              <a:t> is an acronym for </a:t>
            </a:r>
            <a:r>
              <a:rPr lang="en-US" b="1" dirty="0" smtClean="0"/>
              <a:t>R</a:t>
            </a:r>
            <a:r>
              <a:rPr lang="en-US" dirty="0" smtClean="0"/>
              <a:t>ate of reuse, </a:t>
            </a:r>
            <a:r>
              <a:rPr lang="en-US" b="1" dirty="0" smtClean="0"/>
              <a:t>E</a:t>
            </a:r>
            <a:r>
              <a:rPr lang="en-US" dirty="0" smtClean="0"/>
              <a:t>ffectiveness, and </a:t>
            </a:r>
            <a:r>
              <a:rPr lang="en-US" b="1" dirty="0" smtClean="0"/>
              <a:t>V</a:t>
            </a:r>
            <a:r>
              <a:rPr lang="en-US" dirty="0" smtClean="0"/>
              <a:t>olume of the storage above the permanent pool.</a:t>
            </a:r>
          </a:p>
          <a:p>
            <a:r>
              <a:rPr lang="en-US" dirty="0" smtClean="0"/>
              <a:t>A REV curve reflects the relationship between the size of the runoff </a:t>
            </a:r>
            <a:r>
              <a:rPr lang="en-US" b="1" dirty="0" smtClean="0"/>
              <a:t>V</a:t>
            </a:r>
            <a:r>
              <a:rPr lang="en-US" dirty="0" smtClean="0"/>
              <a:t>olume and the </a:t>
            </a:r>
            <a:r>
              <a:rPr lang="en-US" b="1" dirty="0" smtClean="0"/>
              <a:t>R</a:t>
            </a:r>
            <a:r>
              <a:rPr lang="en-US" dirty="0" smtClean="0"/>
              <a:t>ate of reuse that results in an average annual </a:t>
            </a:r>
            <a:r>
              <a:rPr lang="en-US" b="1" dirty="0" smtClean="0"/>
              <a:t>E</a:t>
            </a:r>
            <a:r>
              <a:rPr lang="en-US" dirty="0" smtClean="0"/>
              <a:t>ffectiveness defined as the % capture of runoff not discharged.  </a:t>
            </a:r>
            <a:endParaRPr lang="en-US" dirty="0"/>
          </a:p>
          <a:p>
            <a:r>
              <a:rPr lang="en-US" dirty="0" smtClean="0"/>
              <a:t>The REV curves were determined from:	</a:t>
            </a:r>
          </a:p>
          <a:p>
            <a:pPr lvl="1"/>
            <a:r>
              <a:rPr lang="en-US" dirty="0" smtClean="0"/>
              <a:t>Actual rainfall data simulated for at least 15 years</a:t>
            </a:r>
          </a:p>
          <a:p>
            <a:pPr lvl="1"/>
            <a:r>
              <a:rPr lang="en-US" dirty="0" smtClean="0"/>
              <a:t>Assuming irrigation rates over the EIA for two days/week</a:t>
            </a:r>
          </a:p>
          <a:p>
            <a:pPr lvl="1"/>
            <a:r>
              <a:rPr lang="en-US" dirty="0" smtClean="0"/>
              <a:t>With no irrigation when it rained in the previous 24hrs</a:t>
            </a:r>
          </a:p>
          <a:p>
            <a:pPr lvl="1"/>
            <a:r>
              <a:rPr lang="en-US" dirty="0" smtClean="0"/>
              <a:t>A blockage of the pollution control volume</a:t>
            </a:r>
          </a:p>
          <a:p>
            <a:pPr lvl="1"/>
            <a:r>
              <a:rPr lang="en-US" dirty="0" smtClean="0"/>
              <a:t>Fixing 20 volumes of storage above permanent pool.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2837" r="2415" b="2837"/>
          <a:stretch>
            <a:fillRect/>
          </a:stretch>
        </p:blipFill>
        <p:spPr bwMode="auto">
          <a:xfrm>
            <a:off x="8649477" y="3773245"/>
            <a:ext cx="3138195" cy="27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REV </a:t>
            </a:r>
            <a:r>
              <a:rPr lang="en-US" sz="4000" dirty="0" smtClean="0">
                <a:solidFill>
                  <a:schemeClr val="tx1"/>
                </a:solidFill>
              </a:rPr>
              <a:t>Curve (Given 2 parameters, calculate the remaining one)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9" r="642"/>
          <a:stretch/>
        </p:blipFill>
        <p:spPr bwMode="auto">
          <a:xfrm>
            <a:off x="2351315" y="1716833"/>
            <a:ext cx="6979298" cy="43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2856" y="6148832"/>
            <a:ext cx="529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all 5 Rainfall regions of the State of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 Curve Calculation Results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4" y="1271588"/>
            <a:ext cx="3857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Content Placeholder 3"/>
          <p:cNvSpPr>
            <a:spLocks noGrp="1"/>
          </p:cNvSpPr>
          <p:nvPr>
            <p:ph idx="1"/>
          </p:nvPr>
        </p:nvSpPr>
        <p:spPr>
          <a:xfrm>
            <a:off x="1308102" y="2466975"/>
            <a:ext cx="4178298" cy="4586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Total 50 drainage basins or study areas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12,866 acres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Calculated water yield 6.26 MGD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5308601"/>
            <a:ext cx="39100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4"/>
          <p:cNvSpPr txBox="1">
            <a:spLocks noChangeArrowheads="1"/>
          </p:cNvSpPr>
          <p:nvPr/>
        </p:nvSpPr>
        <p:spPr bwMode="auto">
          <a:xfrm>
            <a:off x="1928020" y="5124451"/>
            <a:ext cx="293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latin typeface="Arial" panose="020B0604020202020204" pitchFamily="34" charset="0"/>
              </a:rPr>
              <a:t>Source: GAI Orlando office</a:t>
            </a:r>
          </a:p>
        </p:txBody>
      </p:sp>
    </p:spTree>
    <p:extLst>
      <p:ext uri="{BB962C8B-B14F-4D97-AF65-F5344CB8AC3E}">
        <p14:creationId xmlns:p14="http://schemas.microsoft.com/office/powerpoint/2010/main" val="28620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0359" y="31445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Enhanced Nitrogen Removal of a Detention Pond by Harvesting the Detained Water (</a:t>
            </a:r>
            <a:r>
              <a:rPr lang="en-US" sz="2800" dirty="0" smtClean="0">
                <a:solidFill>
                  <a:schemeClr val="tx1"/>
                </a:solidFill>
              </a:rPr>
              <a:t>note: </a:t>
            </a:r>
            <a:r>
              <a:rPr lang="en-US" sz="2800" dirty="0">
                <a:solidFill>
                  <a:schemeClr val="tx1"/>
                </a:solidFill>
              </a:rPr>
              <a:t>same catchment)</a:t>
            </a:r>
          </a:p>
        </p:txBody>
      </p:sp>
      <p:grpSp>
        <p:nvGrpSpPr>
          <p:cNvPr id="59396" name="Group 4"/>
          <p:cNvGrpSpPr>
            <a:grpSpLocks noChangeAspect="1"/>
          </p:cNvGrpSpPr>
          <p:nvPr/>
        </p:nvGrpSpPr>
        <p:grpSpPr bwMode="auto">
          <a:xfrm>
            <a:off x="2057400" y="2667000"/>
            <a:ext cx="8305800" cy="3581400"/>
            <a:chOff x="2220" y="1854"/>
            <a:chExt cx="6900" cy="3703"/>
          </a:xfrm>
        </p:grpSpPr>
        <p:sp>
          <p:nvSpPr>
            <p:cNvPr id="59401" name="AutoShape 5"/>
            <p:cNvSpPr>
              <a:spLocks noChangeAspect="1" noChangeArrowheads="1"/>
            </p:cNvSpPr>
            <p:nvPr/>
          </p:nvSpPr>
          <p:spPr bwMode="auto">
            <a:xfrm>
              <a:off x="2220" y="1854"/>
              <a:ext cx="6900" cy="3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/>
            </a:p>
          </p:txBody>
        </p:sp>
        <p:sp>
          <p:nvSpPr>
            <p:cNvPr id="59402" name="Rectangle 6"/>
            <p:cNvSpPr>
              <a:spLocks noChangeArrowheads="1"/>
            </p:cNvSpPr>
            <p:nvPr/>
          </p:nvSpPr>
          <p:spPr bwMode="auto">
            <a:xfrm>
              <a:off x="2970" y="2780"/>
              <a:ext cx="1200" cy="1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 dirty="0"/>
                <a:t>Reuse 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 dirty="0"/>
                <a:t>Control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 dirty="0" smtClean="0"/>
                <a:t>67% </a:t>
              </a:r>
              <a:r>
                <a:rPr lang="en-US" sz="1400" b="1" dirty="0"/>
                <a:t>effective</a:t>
              </a:r>
            </a:p>
          </p:txBody>
        </p:sp>
        <p:sp>
          <p:nvSpPr>
            <p:cNvPr id="59403" name="Line 7"/>
            <p:cNvSpPr>
              <a:spLocks noChangeShapeType="1"/>
            </p:cNvSpPr>
            <p:nvPr/>
          </p:nvSpPr>
          <p:spPr bwMode="auto">
            <a:xfrm>
              <a:off x="2520" y="3397"/>
              <a:ext cx="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Line 8"/>
            <p:cNvSpPr>
              <a:spLocks noChangeShapeType="1"/>
            </p:cNvSpPr>
            <p:nvPr/>
          </p:nvSpPr>
          <p:spPr bwMode="auto">
            <a:xfrm>
              <a:off x="4170" y="3397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Line 9"/>
            <p:cNvSpPr>
              <a:spLocks noChangeShapeType="1"/>
            </p:cNvSpPr>
            <p:nvPr/>
          </p:nvSpPr>
          <p:spPr bwMode="auto">
            <a:xfrm>
              <a:off x="3570" y="4014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Line 10"/>
            <p:cNvSpPr>
              <a:spLocks noChangeShapeType="1"/>
            </p:cNvSpPr>
            <p:nvPr/>
          </p:nvSpPr>
          <p:spPr bwMode="auto">
            <a:xfrm>
              <a:off x="5370" y="4014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7" name="Rectangle 11"/>
            <p:cNvSpPr>
              <a:spLocks noChangeArrowheads="1"/>
            </p:cNvSpPr>
            <p:nvPr/>
          </p:nvSpPr>
          <p:spPr bwMode="auto">
            <a:xfrm>
              <a:off x="4770" y="2780"/>
              <a:ext cx="1350" cy="1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/>
                <a:t>Structural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/>
                <a:t>Control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/>
                <a:t>40%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/>
                <a:t>effective</a:t>
              </a:r>
            </a:p>
          </p:txBody>
        </p:sp>
        <p:sp>
          <p:nvSpPr>
            <p:cNvPr id="59408" name="Line 12"/>
            <p:cNvSpPr>
              <a:spLocks noChangeShapeType="1"/>
            </p:cNvSpPr>
            <p:nvPr/>
          </p:nvSpPr>
          <p:spPr bwMode="auto">
            <a:xfrm>
              <a:off x="6120" y="3397"/>
              <a:ext cx="4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Text Box 13"/>
            <p:cNvSpPr txBox="1">
              <a:spLocks noChangeArrowheads="1"/>
            </p:cNvSpPr>
            <p:nvPr/>
          </p:nvSpPr>
          <p:spPr bwMode="auto">
            <a:xfrm>
              <a:off x="3296" y="4612"/>
              <a:ext cx="600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 dirty="0" smtClean="0"/>
                <a:t>67</a:t>
              </a:r>
              <a:endParaRPr lang="en-US" sz="1400" b="1" dirty="0"/>
            </a:p>
          </p:txBody>
        </p:sp>
        <p:sp>
          <p:nvSpPr>
            <p:cNvPr id="59410" name="Text Box 14"/>
            <p:cNvSpPr txBox="1">
              <a:spLocks noChangeArrowheads="1"/>
            </p:cNvSpPr>
            <p:nvPr/>
          </p:nvSpPr>
          <p:spPr bwMode="auto">
            <a:xfrm>
              <a:off x="4170" y="2780"/>
              <a:ext cx="45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 dirty="0" smtClean="0"/>
                <a:t>33</a:t>
              </a:r>
              <a:endParaRPr lang="en-US" sz="1400" b="1" dirty="0"/>
            </a:p>
          </p:txBody>
        </p:sp>
        <p:sp>
          <p:nvSpPr>
            <p:cNvPr id="59411" name="Text Box 15"/>
            <p:cNvSpPr txBox="1">
              <a:spLocks noChangeArrowheads="1"/>
            </p:cNvSpPr>
            <p:nvPr/>
          </p:nvSpPr>
          <p:spPr bwMode="auto">
            <a:xfrm>
              <a:off x="5132" y="4612"/>
              <a:ext cx="506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 dirty="0" smtClean="0"/>
                <a:t>13</a:t>
              </a:r>
              <a:endParaRPr lang="en-US" sz="1400" b="1" dirty="0"/>
            </a:p>
          </p:txBody>
        </p:sp>
        <p:sp>
          <p:nvSpPr>
            <p:cNvPr id="59412" name="Text Box 16"/>
            <p:cNvSpPr txBox="1">
              <a:spLocks noChangeArrowheads="1"/>
            </p:cNvSpPr>
            <p:nvPr/>
          </p:nvSpPr>
          <p:spPr bwMode="auto">
            <a:xfrm>
              <a:off x="6588" y="3272"/>
              <a:ext cx="374" cy="4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 dirty="0" smtClean="0"/>
                <a:t>20</a:t>
              </a:r>
              <a:endParaRPr lang="en-US" sz="1400" b="1" dirty="0"/>
            </a:p>
          </p:txBody>
        </p:sp>
        <p:sp>
          <p:nvSpPr>
            <p:cNvPr id="59413" name="Text Box 17"/>
            <p:cNvSpPr txBox="1">
              <a:spLocks noChangeArrowheads="1"/>
            </p:cNvSpPr>
            <p:nvPr/>
          </p:nvSpPr>
          <p:spPr bwMode="auto">
            <a:xfrm>
              <a:off x="2220" y="2780"/>
              <a:ext cx="60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/>
                <a:t>100</a:t>
              </a:r>
            </a:p>
          </p:txBody>
        </p:sp>
        <p:sp>
          <p:nvSpPr>
            <p:cNvPr id="59414" name="Text Box 18"/>
            <p:cNvSpPr txBox="1">
              <a:spLocks noChangeArrowheads="1"/>
            </p:cNvSpPr>
            <p:nvPr/>
          </p:nvSpPr>
          <p:spPr bwMode="auto">
            <a:xfrm>
              <a:off x="4770" y="2008"/>
              <a:ext cx="15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/>
                <a:t>Pond Effectiveness </a:t>
              </a:r>
            </a:p>
          </p:txBody>
        </p:sp>
        <p:sp>
          <p:nvSpPr>
            <p:cNvPr id="59415" name="Text Box 19"/>
            <p:cNvSpPr txBox="1">
              <a:spLocks noChangeArrowheads="1"/>
            </p:cNvSpPr>
            <p:nvPr/>
          </p:nvSpPr>
          <p:spPr bwMode="auto">
            <a:xfrm>
              <a:off x="2970" y="2008"/>
              <a:ext cx="12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/>
                <a:t>Reuse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 b="1"/>
                <a:t>Area</a:t>
              </a:r>
            </a:p>
          </p:txBody>
        </p:sp>
      </p:grpSp>
      <p:pic>
        <p:nvPicPr>
          <p:cNvPr id="59397" name="Picture 4" descr="http://t2.ce.ufl.edu/public/ResearchCards/rainbow/FDR_0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611439"/>
            <a:ext cx="2297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7AADE9-226C-4D4A-8E9B-7441874441D7}" type="slidenum">
              <a:rPr 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9400" name="TextBox 23"/>
          <p:cNvSpPr txBox="1">
            <a:spLocks noChangeArrowheads="1"/>
          </p:cNvSpPr>
          <p:nvPr/>
        </p:nvSpPr>
        <p:spPr bwMode="auto">
          <a:xfrm>
            <a:off x="9067800" y="5867401"/>
            <a:ext cx="146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Photo Credit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FDOT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059" y="1774826"/>
            <a:ext cx="10972800" cy="4373563"/>
          </a:xfrm>
        </p:spPr>
        <p:txBody>
          <a:bodyPr/>
          <a:lstStyle/>
          <a:p>
            <a:r>
              <a:rPr lang="en-US" dirty="0" smtClean="0"/>
              <a:t>Nitrogen Removal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388</Words>
  <Application>Microsoft Office PowerPoint</Application>
  <PresentationFormat>Widescreen</PresentationFormat>
  <Paragraphs>70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JhengHei</vt:lpstr>
      <vt:lpstr>Arial</vt:lpstr>
      <vt:lpstr>Book Antiqua</vt:lpstr>
      <vt:lpstr>Calibri</vt:lpstr>
      <vt:lpstr>Century Gothic</vt:lpstr>
      <vt:lpstr>新細明體</vt:lpstr>
      <vt:lpstr>Wingdings</vt:lpstr>
      <vt:lpstr>Apothecary</vt:lpstr>
      <vt:lpstr>BMPTRAINS Model: Background information on Harvesting</vt:lpstr>
      <vt:lpstr>Methodologies: Rain and Stormwater Harvesting (Reuse)     </vt:lpstr>
      <vt:lpstr>Differences between rainfall and stormwater harvesting</vt:lpstr>
      <vt:lpstr>For Harvesting Recommend Filtration by Horizontal Well, disc filter or Sand Filtration (Horizontal well less cone of depression)</vt:lpstr>
      <vt:lpstr>Some Definitions</vt:lpstr>
      <vt:lpstr>Basis of the REV curves</vt:lpstr>
      <vt:lpstr>REV Curve (Given 2 parameters, calculate the remaining one)</vt:lpstr>
      <vt:lpstr>REV Curve Calculation Results</vt:lpstr>
      <vt:lpstr>Enhanced Nitrogen Removal of a Detention Pond by Harvesting the Detained Water (note: same catchment)</vt:lpstr>
      <vt:lpstr>City of Miramar – Supplement Reclaimed Water</vt:lpstr>
      <vt:lpstr>Golf Course and I-4 Stormwater Management Plan </vt:lpstr>
      <vt:lpstr>FDOT District Signature Project</vt:lpstr>
      <vt:lpstr>Questions, remarks and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BMPTRAINS Model: Background information on swales</dc:title>
  <dc:creator>Marty Wanielista</dc:creator>
  <cp:lastModifiedBy>Marty Wanielista</cp:lastModifiedBy>
  <cp:revision>17</cp:revision>
  <dcterms:created xsi:type="dcterms:W3CDTF">2014-01-14T19:26:04Z</dcterms:created>
  <dcterms:modified xsi:type="dcterms:W3CDTF">2016-01-25T01:35:38Z</dcterms:modified>
</cp:coreProperties>
</file>