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2C8B25-AC6F-4EF3-A027-C9B88F4BDF6B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7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2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4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8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8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7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Marty </a:t>
            </a:r>
            <a:r>
              <a:rPr lang="en-US" dirty="0" err="1" smtClean="0"/>
              <a:t>wanielista</a:t>
            </a:r>
            <a:r>
              <a:rPr lang="en-US" dirty="0" smtClean="0"/>
              <a:t>, </a:t>
            </a:r>
            <a:r>
              <a:rPr lang="en-US" dirty="0" err="1" smtClean="0"/>
              <a:t>Phd</a:t>
            </a:r>
            <a:r>
              <a:rPr lang="en-US" dirty="0" smtClean="0"/>
              <a:t>., P.E.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BMPTRAINS Model: Background information on swales</a:t>
            </a:r>
            <a:endParaRPr lang="en-US" sz="3600" dirty="0"/>
          </a:p>
        </p:txBody>
      </p:sp>
      <p:pic>
        <p:nvPicPr>
          <p:cNvPr id="4" name="Picture 14" descr="cfwm2b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12" y="5457450"/>
            <a:ext cx="1016176" cy="1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s3.mm.bing.net/th?id=H.4628923741440010&amp;w=235&amp;h=104&amp;c=7&amp;rs=1&amp;pid=1.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48" y="5727874"/>
            <a:ext cx="1564821" cy="680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6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Thank you!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Questions, remarks and discussion</a:t>
            </a:r>
            <a:endParaRPr lang="en-US" dirty="0"/>
          </a:p>
        </p:txBody>
      </p:sp>
      <p:pic>
        <p:nvPicPr>
          <p:cNvPr id="6" name="Picture 14" descr="cfwm2b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518"/>
            <a:ext cx="1016176" cy="1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FDOT%20LOGO%20Cl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552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324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Methodologies    SWALES    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7" y="1676399"/>
            <a:ext cx="5838825" cy="2771775"/>
          </a:xfrm>
          <a:noFill/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6" r="816"/>
          <a:stretch>
            <a:fillRect/>
          </a:stretch>
        </p:blipFill>
        <p:spPr bwMode="auto">
          <a:xfrm>
            <a:off x="2216311" y="4220368"/>
            <a:ext cx="5791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019800" y="4205286"/>
            <a:ext cx="2286000" cy="1646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75919" y="4768412"/>
            <a:ext cx="2103438" cy="1646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8600" y="4205286"/>
            <a:ext cx="2378075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2" t="19276" r="33443"/>
          <a:stretch>
            <a:fillRect/>
          </a:stretch>
        </p:blipFill>
        <p:spPr bwMode="auto">
          <a:xfrm>
            <a:off x="6248400" y="5851524"/>
            <a:ext cx="2057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2286000" y="9906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From Avellaneda, Eduardo.  1985. M.S. Thesis, UCF</a:t>
            </a:r>
          </a:p>
        </p:txBody>
      </p:sp>
    </p:spTree>
    <p:extLst>
      <p:ext uri="{BB962C8B-B14F-4D97-AF65-F5344CB8AC3E}">
        <p14:creationId xmlns:p14="http://schemas.microsoft.com/office/powerpoint/2010/main" val="2545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Field and Lab Measurements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380" y="1601731"/>
            <a:ext cx="4075113" cy="2993572"/>
          </a:xfrm>
          <a:noFill/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1" y="1601731"/>
            <a:ext cx="5102906" cy="299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s4.mm.bing.net/th?id=H.4953305402770063&amp;w=256&amp;h=186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1" y="4595303"/>
            <a:ext cx="2916281" cy="18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4.mm.bing.net/th?id=H.4920539110376419&amp;w=255&amp;h=186&amp;c=7&amp;rs=1&amp;pid=1.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" b="12483"/>
          <a:stretch/>
        </p:blipFill>
        <p:spPr bwMode="auto">
          <a:xfrm>
            <a:off x="4539962" y="4595303"/>
            <a:ext cx="3100872" cy="18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4.mm.bing.net/th?id=H.4884388336633439&amp;w=236&amp;h=177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610" y="4599991"/>
            <a:ext cx="2482883" cy="18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to aid in spacing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6496" t="9724" r="33504" b="31016"/>
          <a:stretch/>
        </p:blipFill>
        <p:spPr bwMode="auto">
          <a:xfrm rot="180000">
            <a:off x="3404091" y="1742563"/>
            <a:ext cx="4994314" cy="4618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4596" y="1162086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 Capture</a:t>
            </a:r>
          </a:p>
        </p:txBody>
      </p:sp>
      <p:pic>
        <p:nvPicPr>
          <p:cNvPr id="6" name="Picture 5" descr="C:\Users\Marty\AppData\Local\Temp\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9" y="1615035"/>
            <a:ext cx="3216910" cy="461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arty\AppData\Local\Temp\photo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97" y="1615034"/>
            <a:ext cx="3223895" cy="46178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708710" y="153141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 slope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2939" y="6232847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37306" y="623284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51722" y="274638"/>
            <a:ext cx="1019836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Ratio of Lab and Field Measurements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62050"/>
            <a:ext cx="60960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" b="16667"/>
          <a:stretch>
            <a:fillRect/>
          </a:stretch>
        </p:blipFill>
        <p:spPr bwMode="auto">
          <a:xfrm>
            <a:off x="2971800" y="5562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59245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971800" y="56388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39200" y="56388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39200" y="51054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39200" y="46482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6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Hydrograph with swale block</a:t>
            </a: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7887" r="11461" b="21280"/>
          <a:stretch>
            <a:fillRect/>
          </a:stretch>
        </p:blipFill>
        <p:spPr>
          <a:xfrm>
            <a:off x="2514600" y="1460500"/>
            <a:ext cx="7391400" cy="4330700"/>
          </a:xfrm>
          <a:noFill/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2743200" y="5638800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Mass balance average infiltration rate about 5 inches/hour</a:t>
            </a:r>
          </a:p>
        </p:txBody>
      </p:sp>
    </p:spTree>
    <p:extLst>
      <p:ext uri="{BB962C8B-B14F-4D97-AF65-F5344CB8AC3E}">
        <p14:creationId xmlns:p14="http://schemas.microsoft.com/office/powerpoint/2010/main" val="38926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Swale without Swale Block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13219" r="12959" b="25468"/>
          <a:stretch>
            <a:fillRect/>
          </a:stretch>
        </p:blipFill>
        <p:spPr>
          <a:xfrm>
            <a:off x="2895600" y="1524001"/>
            <a:ext cx="6629400" cy="3813175"/>
          </a:xfrm>
          <a:noFill/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429000" y="5486400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Mass balance average infiltration rate about 2 inches/hour</a:t>
            </a:r>
          </a:p>
        </p:txBody>
      </p:sp>
    </p:spTree>
    <p:extLst>
      <p:ext uri="{BB962C8B-B14F-4D97-AF65-F5344CB8AC3E}">
        <p14:creationId xmlns:p14="http://schemas.microsoft.com/office/powerpoint/2010/main" val="37370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Programming of Equations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( an example)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31964"/>
            <a:ext cx="8229600" cy="4262437"/>
          </a:xfrm>
          <a:noFill/>
        </p:spPr>
      </p:pic>
    </p:spTree>
    <p:extLst>
      <p:ext uri="{BB962C8B-B14F-4D97-AF65-F5344CB8AC3E}">
        <p14:creationId xmlns:p14="http://schemas.microsoft.com/office/powerpoint/2010/main" val="2861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Example Output Swale Design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50963"/>
            <a:ext cx="54102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662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Century Gothic</vt:lpstr>
      <vt:lpstr>Apothecary</vt:lpstr>
      <vt:lpstr>BMPTRAINS Model: Background information on swales</vt:lpstr>
      <vt:lpstr>Methodologies    SWALES    </vt:lpstr>
      <vt:lpstr>Field and Lab Measurements</vt:lpstr>
      <vt:lpstr>Graph to aid in spacing</vt:lpstr>
      <vt:lpstr>Ratio of Lab and Field Measurements</vt:lpstr>
      <vt:lpstr>Hydrograph with swale block</vt:lpstr>
      <vt:lpstr>Swale without Swale Block</vt:lpstr>
      <vt:lpstr>Programming of Equations ( an example)</vt:lpstr>
      <vt:lpstr>Example Output Swale Design</vt:lpstr>
      <vt:lpstr>Questions, remarks and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BMPTRAINS Model: Background information on swales</dc:title>
  <dc:creator>Marty Wanielista</dc:creator>
  <cp:lastModifiedBy>Marty Wanielista</cp:lastModifiedBy>
  <cp:revision>7</cp:revision>
  <dcterms:created xsi:type="dcterms:W3CDTF">2014-01-14T19:26:04Z</dcterms:created>
  <dcterms:modified xsi:type="dcterms:W3CDTF">2016-01-25T01:36:32Z</dcterms:modified>
</cp:coreProperties>
</file>