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829" r:id="rId5"/>
  </p:sldMasterIdLst>
  <p:sldIdLst>
    <p:sldId id="283" r:id="rId6"/>
    <p:sldId id="282" r:id="rId7"/>
    <p:sldId id="286" r:id="rId8"/>
    <p:sldId id="284" r:id="rId9"/>
    <p:sldId id="287" r:id="rId10"/>
    <p:sldId id="288" r:id="rId11"/>
    <p:sldId id="289" r:id="rId12"/>
    <p:sldId id="290" r:id="rId13"/>
    <p:sldId id="285" r:id="rId14"/>
  </p:sldIdLst>
  <p:sldSz cx="9144000" cy="6858000" type="screen4x3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6" d="100"/>
          <a:sy n="106" d="100"/>
        </p:scale>
        <p:origin x="-168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ctr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141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>
            <a:lvl1pPr>
              <a:buClr>
                <a:schemeClr val="tx1">
                  <a:lumMod val="75000"/>
                  <a:lumOff val="25000"/>
                </a:schemeClr>
              </a:buClr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3643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690185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Gre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977977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 Cla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69636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ctr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901416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946945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Blue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456901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Green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9977977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Clay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4669636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buClr>
                <a:schemeClr val="tx1">
                  <a:lumMod val="75000"/>
                  <a:lumOff val="25000"/>
                </a:schemeClr>
              </a:buCl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33943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2EE160-6077-2E4F-9133-C24B94A880C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722313" y="1676400"/>
            <a:ext cx="7772400" cy="1362075"/>
          </a:xfrm>
        </p:spPr>
        <p:txBody>
          <a:bodyPr anchor="b" anchorCtr="0"/>
          <a:lstStyle>
            <a:lvl1pPr algn="r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722313" y="3048000"/>
            <a:ext cx="7772400" cy="1500187"/>
          </a:xfrm>
          <a:prstGeom prst="rect">
            <a:avLst/>
          </a:prstGeom>
        </p:spPr>
        <p:txBody>
          <a:bodyPr vert="horz" anchor="t" anchorCtr="0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6794694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481387"/>
            <a:ext cx="7772400" cy="1362075"/>
          </a:xfrm>
        </p:spPr>
        <p:txBody>
          <a:bodyPr anchor="t"/>
          <a:lstStyle>
            <a:lvl1pPr algn="r">
              <a:defRPr sz="3200" b="1" cap="none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1981200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 algn="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83311192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8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4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20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8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347542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71700" y="76200"/>
            <a:ext cx="6515100" cy="8556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61325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140223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676400"/>
            <a:ext cx="3008313" cy="6096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676401"/>
            <a:ext cx="5111750" cy="4572000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tx1">
                  <a:lumMod val="75000"/>
                  <a:lumOff val="25000"/>
                </a:schemeClr>
              </a:buClr>
              <a:defRPr sz="2400"/>
            </a:lvl1pPr>
            <a:lvl2pPr>
              <a:buClr>
                <a:schemeClr val="tx1">
                  <a:lumMod val="75000"/>
                  <a:lumOff val="25000"/>
                </a:schemeClr>
              </a:buClr>
              <a:defRPr sz="2000"/>
            </a:lvl2pPr>
            <a:lvl3pPr>
              <a:buClr>
                <a:schemeClr val="tx1">
                  <a:lumMod val="75000"/>
                  <a:lumOff val="25000"/>
                </a:schemeClr>
              </a:buClr>
              <a:defRPr sz="1800"/>
            </a:lvl3pPr>
            <a:lvl4pPr>
              <a:buClr>
                <a:schemeClr val="tx1">
                  <a:lumMod val="75000"/>
                  <a:lumOff val="25000"/>
                </a:schemeClr>
              </a:buClr>
              <a:defRPr sz="1600"/>
            </a:lvl4pPr>
            <a:lvl5pPr>
              <a:buClr>
                <a:schemeClr val="tx1">
                  <a:lumMod val="75000"/>
                  <a:lumOff val="25000"/>
                </a:schemeClr>
              </a:buCl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286001"/>
            <a:ext cx="3008313" cy="3962399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85226539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5148262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70037"/>
            <a:ext cx="5486400" cy="35052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>
                <a:sym typeface="Calibri" charset="0"/>
              </a:rPr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715000"/>
            <a:ext cx="5486400" cy="5000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0976963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71700" y="76200"/>
            <a:ext cx="6515100" cy="85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38100" tIns="38100" rIns="38100" bIns="381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" charset="0"/>
              </a:rPr>
              <a:t>Click to edit Master title style</a:t>
            </a:r>
            <a:endParaRPr lang="en-US" dirty="0">
              <a:sym typeface="Helvetica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2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E72EE160-6077-2E4F-9133-C24B94A880C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  <p:sldLayoutId id="2147483841" r:id="rId12"/>
    <p:sldLayoutId id="2147483842" r:id="rId13"/>
    <p:sldLayoutId id="2147483755" r:id="rId14"/>
    <p:sldLayoutId id="2147483754" r:id="rId15"/>
    <p:sldLayoutId id="2147483756" r:id="rId16"/>
    <p:sldLayoutId id="2147483757" r:id="rId17"/>
    <p:sldLayoutId id="2147483758" r:id="rId18"/>
  </p:sldLayoutIdLst>
  <p:transition/>
  <p:timing>
    <p:tnLst>
      <p:par>
        <p:cTn id="1" dur="indefinite" restart="never" nodeType="tmRoot"/>
      </p:par>
    </p:tnLst>
  </p:timing>
  <p:txStyles>
    <p:titleStyle>
      <a:lvl1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+mj-lt"/>
          <a:ea typeface="ＭＳ Ｐゴシック" charset="0"/>
          <a:cs typeface="ＭＳ Ｐゴシック" charset="0"/>
          <a:sym typeface="Helvetica" charset="0"/>
        </a:defRPr>
      </a:lvl1pPr>
      <a:lvl2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2pPr>
      <a:lvl3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3pPr>
      <a:lvl4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4pPr>
      <a:lvl5pPr algn="r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73E87"/>
          </a:solidFill>
          <a:latin typeface="Arial" charset="0"/>
          <a:ea typeface="ＭＳ Ｐゴシック" charset="0"/>
          <a:cs typeface="ＭＳ Ｐゴシック" charset="0"/>
          <a:sym typeface="Helvetica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3200" b="1">
          <a:solidFill>
            <a:srgbClr val="073E87"/>
          </a:solidFill>
          <a:latin typeface="Helvetica" charset="0"/>
          <a:ea typeface="ヒラギノ角ゴ ProN W6" charset="0"/>
          <a:cs typeface="ヒラギノ角ゴ ProN W6" charset="0"/>
          <a:sym typeface="Helvetica" charset="0"/>
        </a:defRPr>
      </a:lvl9pPr>
    </p:titleStyle>
    <p:bodyStyle>
      <a:lvl1pPr marL="273050" indent="-273050" algn="l" rtl="0" eaLnBrk="1" fontAlgn="base" hangingPunct="1">
        <a:spcBef>
          <a:spcPts val="6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400">
          <a:solidFill>
            <a:srgbClr val="073E87"/>
          </a:solidFill>
          <a:latin typeface="+mn-lt"/>
          <a:ea typeface="ＭＳ Ｐゴシック" charset="0"/>
          <a:cs typeface="ＭＳ Ｐゴシック" charset="0"/>
          <a:sym typeface="Calibri" charset="0"/>
        </a:defRPr>
      </a:lvl1pPr>
      <a:lvl2pPr marL="576263" indent="-274638" algn="l" rtl="0" eaLnBrk="1" fontAlgn="base" hangingPunct="1">
        <a:spcBef>
          <a:spcPts val="5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2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2pPr>
      <a:lvl3pPr marL="855663" indent="-228600" algn="l" rtl="0" eaLnBrk="1" fontAlgn="base" hangingPunct="1">
        <a:spcBef>
          <a:spcPts val="5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20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3pPr>
      <a:lvl4pPr marL="1143000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4pPr>
      <a:lvl5pPr marL="14620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ＭＳ Ｐゴシック" charset="0"/>
          <a:cs typeface="+mn-cs"/>
          <a:sym typeface="Calibri" charset="0"/>
        </a:defRPr>
      </a:lvl5pPr>
      <a:lvl6pPr marL="19192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6pPr>
      <a:lvl7pPr marL="23764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7pPr>
      <a:lvl8pPr marL="28336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8pPr>
      <a:lvl9pPr marL="3290888" indent="-228600" algn="l" rtl="0" eaLnBrk="1" fontAlgn="base" hangingPunct="1">
        <a:spcBef>
          <a:spcPts val="400"/>
        </a:spcBef>
        <a:spcAft>
          <a:spcPct val="0"/>
        </a:spcAft>
        <a:buClr>
          <a:srgbClr val="31B6FD"/>
        </a:buClr>
        <a:buSzPct val="100000"/>
        <a:buFont typeface="Wingdings" charset="0"/>
        <a:buChar char="§"/>
        <a:defRPr sz="1600">
          <a:solidFill>
            <a:srgbClr val="073E87"/>
          </a:solidFill>
          <a:latin typeface="+mn-lt"/>
          <a:ea typeface="+mn-ea"/>
          <a:cs typeface="+mn-cs"/>
          <a:sym typeface="Calibri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mhardin@geosyntec.com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Porous Pavement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By: Mike Hardin, PhD, PE, CFM</a:t>
            </a:r>
            <a:endParaRPr lang="en-US" dirty="0"/>
          </a:p>
        </p:txBody>
      </p:sp>
      <p:pic>
        <p:nvPicPr>
          <p:cNvPr id="4" name="Picture 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0627" y="5943600"/>
            <a:ext cx="611800" cy="777882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grpSp>
        <p:nvGrpSpPr>
          <p:cNvPr id="5" name="Group 4"/>
          <p:cNvGrpSpPr/>
          <p:nvPr/>
        </p:nvGrpSpPr>
        <p:grpSpPr>
          <a:xfrm>
            <a:off x="1051996" y="5859089"/>
            <a:ext cx="3167491" cy="707886"/>
            <a:chOff x="5551344" y="2754112"/>
            <a:chExt cx="3167491" cy="707886"/>
          </a:xfrm>
        </p:grpSpPr>
        <p:pic>
          <p:nvPicPr>
            <p:cNvPr id="6" name="Picture 6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51344" y="2808806"/>
              <a:ext cx="510297" cy="5486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061641" y="2754112"/>
              <a:ext cx="2657194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C5A9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UNIVERSITY OF </a:t>
              </a:r>
            </a:p>
            <a:p>
              <a:r>
                <a:rPr lang="en-US" sz="2000" b="1" dirty="0">
                  <a:solidFill>
                    <a:srgbClr val="C5A9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CENTRAL FLORIDA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16147" y="6457362"/>
            <a:ext cx="3398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2388"/>
            <a:r>
              <a:rPr lang="en-US" sz="1200" b="1" dirty="0" err="1">
                <a:solidFill>
                  <a:srgbClr val="C5A9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STORMWATER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C5A9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MANAGEMENT</a:t>
            </a:r>
            <a:r>
              <a:rPr lang="en-US" sz="1050" b="1" dirty="0" smtClean="0">
                <a:solidFill>
                  <a:schemeClr val="bg1"/>
                </a:solidFill>
              </a:rPr>
              <a:t> </a:t>
            </a:r>
            <a:r>
              <a:rPr lang="en-US" sz="1200" b="1" dirty="0">
                <a:solidFill>
                  <a:srgbClr val="C5A9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ACADEMY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3657600"/>
            <a:ext cx="5410200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BMPTRAINS Model Training Course</a:t>
            </a:r>
          </a:p>
          <a:p>
            <a:r>
              <a:rPr lang="en-US" sz="2400" dirty="0" smtClean="0"/>
              <a:t>1/28/2016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942232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r>
              <a:rPr lang="en-US" sz="2000" dirty="0" smtClean="0"/>
              <a:t>Evaluate </a:t>
            </a:r>
            <a:r>
              <a:rPr lang="en-US" sz="2000" dirty="0" smtClean="0"/>
              <a:t>a </a:t>
            </a:r>
            <a:r>
              <a:rPr lang="en-US" sz="2000" dirty="0" err="1" smtClean="0"/>
              <a:t>PaveDrain</a:t>
            </a:r>
            <a:r>
              <a:rPr lang="en-US" sz="2000" dirty="0" smtClean="0"/>
              <a:t> section design</a:t>
            </a:r>
            <a:endParaRPr lang="en-US" sz="2000" dirty="0" smtClean="0"/>
          </a:p>
          <a:p>
            <a:r>
              <a:rPr lang="en-US" sz="2000" dirty="0" smtClean="0"/>
              <a:t>Assume</a:t>
            </a:r>
          </a:p>
          <a:p>
            <a:pPr lvl="1"/>
            <a:r>
              <a:rPr lang="en-US" sz="2000" dirty="0" smtClean="0"/>
              <a:t>Orlando Florida </a:t>
            </a:r>
          </a:p>
          <a:p>
            <a:pPr lvl="1"/>
            <a:r>
              <a:rPr lang="en-US" sz="2000" dirty="0" smtClean="0"/>
              <a:t>Total project area = 1.5 acres</a:t>
            </a:r>
          </a:p>
          <a:p>
            <a:pPr lvl="1"/>
            <a:r>
              <a:rPr lang="en-US" sz="2000" dirty="0" smtClean="0"/>
              <a:t>Total parking lot area = </a:t>
            </a:r>
            <a:r>
              <a:rPr lang="en-US" sz="2000" dirty="0" smtClean="0"/>
              <a:t>0.8 </a:t>
            </a:r>
            <a:r>
              <a:rPr lang="en-US" sz="2000" dirty="0" smtClean="0"/>
              <a:t>acre</a:t>
            </a:r>
          </a:p>
          <a:p>
            <a:pPr lvl="1"/>
            <a:r>
              <a:rPr lang="en-US" sz="2000" dirty="0" smtClean="0"/>
              <a:t>Undeveloped Upland Hardwood </a:t>
            </a:r>
            <a:r>
              <a:rPr lang="en-US" sz="2000" dirty="0" smtClean="0"/>
              <a:t>– predevelopment</a:t>
            </a:r>
          </a:p>
          <a:p>
            <a:pPr lvl="1"/>
            <a:r>
              <a:rPr lang="en-US" sz="2000" dirty="0" smtClean="0"/>
              <a:t>Low intensity commercial – post development</a:t>
            </a:r>
            <a:endParaRPr lang="en-US" sz="2000" dirty="0" smtClean="0"/>
          </a:p>
          <a:p>
            <a:pPr lvl="1"/>
            <a:r>
              <a:rPr lang="en-US" sz="2000" dirty="0" smtClean="0"/>
              <a:t>Net improvement treatment goals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4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590800"/>
            <a:ext cx="4572000" cy="22098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0717844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Setup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0000" t="16521" r="27404" b="31637"/>
          <a:stretch/>
        </p:blipFill>
        <p:spPr bwMode="auto">
          <a:xfrm>
            <a:off x="609600" y="1295400"/>
            <a:ext cx="8305800" cy="4953000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6" name="Straight Arrow Connector 5"/>
          <p:cNvCxnSpPr/>
          <p:nvPr/>
        </p:nvCxnSpPr>
        <p:spPr bwMode="auto">
          <a:xfrm flipV="1">
            <a:off x="3810000" y="1600200"/>
            <a:ext cx="609600" cy="9906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2743200" y="2590799"/>
            <a:ext cx="24384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Click here to begin</a:t>
            </a:r>
          </a:p>
        </p:txBody>
      </p:sp>
    </p:spTree>
    <p:extLst>
      <p:ext uri="{BB962C8B-B14F-4D97-AF65-F5344CB8AC3E}">
        <p14:creationId xmlns:p14="http://schemas.microsoft.com/office/powerpoint/2010/main" val="3800184807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/>
          <a:srcRect l="50000" t="17091" r="24519" b="23661"/>
          <a:stretch/>
        </p:blipFill>
        <p:spPr bwMode="auto">
          <a:xfrm>
            <a:off x="304800" y="990600"/>
            <a:ext cx="8458200" cy="54102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7" name="Straight Arrow Connector 6"/>
          <p:cNvCxnSpPr/>
          <p:nvPr/>
        </p:nvCxnSpPr>
        <p:spPr bwMode="auto">
          <a:xfrm flipV="1">
            <a:off x="5266765" y="1907403"/>
            <a:ext cx="829235" cy="11334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" name="TextBox 7"/>
          <p:cNvSpPr txBox="1"/>
          <p:nvPr/>
        </p:nvSpPr>
        <p:spPr>
          <a:xfrm>
            <a:off x="3962400" y="3040847"/>
            <a:ext cx="21336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State Maps for zone and rainfall</a:t>
            </a:r>
          </a:p>
        </p:txBody>
      </p:sp>
      <p:cxnSp>
        <p:nvCxnSpPr>
          <p:cNvPr id="9" name="Straight Arrow Connector 8"/>
          <p:cNvCxnSpPr/>
          <p:nvPr/>
        </p:nvCxnSpPr>
        <p:spPr bwMode="auto">
          <a:xfrm flipV="1">
            <a:off x="5419165" y="2250303"/>
            <a:ext cx="676835" cy="790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1447800" y="2994680"/>
            <a:ext cx="149606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Input data</a:t>
            </a:r>
          </a:p>
        </p:txBody>
      </p:sp>
      <p:cxnSp>
        <p:nvCxnSpPr>
          <p:cNvPr id="11" name="Straight Arrow Connector 10"/>
          <p:cNvCxnSpPr>
            <a:stCxn id="10" idx="0"/>
          </p:cNvCxnSpPr>
          <p:nvPr/>
        </p:nvCxnSpPr>
        <p:spPr bwMode="auto">
          <a:xfrm flipV="1">
            <a:off x="2195830" y="2209800"/>
            <a:ext cx="1004570" cy="7848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10" idx="0"/>
          </p:cNvCxnSpPr>
          <p:nvPr/>
        </p:nvCxnSpPr>
        <p:spPr bwMode="auto">
          <a:xfrm flipV="1">
            <a:off x="2195830" y="2438400"/>
            <a:ext cx="1004570" cy="55628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>
            <a:stCxn id="10" idx="0"/>
          </p:cNvCxnSpPr>
          <p:nvPr/>
        </p:nvCxnSpPr>
        <p:spPr bwMode="auto">
          <a:xfrm flipV="1">
            <a:off x="2195830" y="2795572"/>
            <a:ext cx="1004570" cy="19910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6477000" y="3897667"/>
            <a:ext cx="149606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Next worksheet</a:t>
            </a:r>
          </a:p>
        </p:txBody>
      </p:sp>
      <p:cxnSp>
        <p:nvCxnSpPr>
          <p:cNvPr id="15" name="Straight Arrow Connector 14"/>
          <p:cNvCxnSpPr>
            <a:stCxn id="14" idx="0"/>
          </p:cNvCxnSpPr>
          <p:nvPr/>
        </p:nvCxnSpPr>
        <p:spPr bwMode="auto">
          <a:xfrm flipV="1">
            <a:off x="7225030" y="3130123"/>
            <a:ext cx="0" cy="767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6" name="TextBox 15"/>
          <p:cNvSpPr txBox="1"/>
          <p:nvPr/>
        </p:nvSpPr>
        <p:spPr>
          <a:xfrm>
            <a:off x="829833" y="4419600"/>
            <a:ext cx="149606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Model Reset</a:t>
            </a: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 bwMode="auto">
          <a:xfrm>
            <a:off x="2325893" y="4773543"/>
            <a:ext cx="276561" cy="3539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75339127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/>
          <p:nvPr/>
        </p:nvPicPr>
        <p:blipFill rotWithShape="1">
          <a:blip r:embed="rId2"/>
          <a:srcRect l="50000" t="17660" r="24359" b="40752"/>
          <a:stretch/>
        </p:blipFill>
        <p:spPr bwMode="auto">
          <a:xfrm>
            <a:off x="304800" y="1143000"/>
            <a:ext cx="8458200" cy="49530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733800" cy="4525963"/>
          </a:xfrm>
        </p:spPr>
        <p:txBody>
          <a:bodyPr/>
          <a:lstStyle/>
          <a:p>
            <a:pPr lvl="1"/>
            <a:endParaRPr lang="en-US" dirty="0" smtClean="0"/>
          </a:p>
          <a:p>
            <a:endParaRPr lang="en-US" dirty="0"/>
          </a:p>
        </p:txBody>
      </p:sp>
      <p:cxnSp>
        <p:nvCxnSpPr>
          <p:cNvPr id="19" name="Straight Arrow Connector 18"/>
          <p:cNvCxnSpPr>
            <a:stCxn id="20" idx="0"/>
          </p:cNvCxnSpPr>
          <p:nvPr/>
        </p:nvCxnSpPr>
        <p:spPr bwMode="auto">
          <a:xfrm flipH="1" flipV="1">
            <a:off x="5048324" y="1835850"/>
            <a:ext cx="194983" cy="1216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" name="TextBox 19"/>
          <p:cNvSpPr txBox="1"/>
          <p:nvPr/>
        </p:nvSpPr>
        <p:spPr>
          <a:xfrm>
            <a:off x="4176507" y="3052274"/>
            <a:ext cx="21336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Site configuration</a:t>
            </a:r>
          </a:p>
        </p:txBody>
      </p:sp>
      <p:cxnSp>
        <p:nvCxnSpPr>
          <p:cNvPr id="21" name="Straight Arrow Connector 20"/>
          <p:cNvCxnSpPr>
            <a:stCxn id="20" idx="0"/>
          </p:cNvCxnSpPr>
          <p:nvPr/>
        </p:nvCxnSpPr>
        <p:spPr bwMode="auto">
          <a:xfrm flipV="1">
            <a:off x="5243307" y="1835850"/>
            <a:ext cx="1329017" cy="121642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2" name="TextBox 21"/>
          <p:cNvSpPr txBox="1"/>
          <p:nvPr/>
        </p:nvSpPr>
        <p:spPr>
          <a:xfrm>
            <a:off x="4212366" y="3847210"/>
            <a:ext cx="149606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Input data</a:t>
            </a:r>
          </a:p>
        </p:txBody>
      </p:sp>
      <p:cxnSp>
        <p:nvCxnSpPr>
          <p:cNvPr id="23" name="Straight Arrow Connector 22"/>
          <p:cNvCxnSpPr>
            <a:stCxn id="22" idx="1"/>
          </p:cNvCxnSpPr>
          <p:nvPr/>
        </p:nvCxnSpPr>
        <p:spPr bwMode="auto">
          <a:xfrm flipH="1" flipV="1">
            <a:off x="3886200" y="3473056"/>
            <a:ext cx="326166" cy="57420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4" name="TextBox 23"/>
          <p:cNvSpPr txBox="1"/>
          <p:nvPr/>
        </p:nvSpPr>
        <p:spPr>
          <a:xfrm>
            <a:off x="1143000" y="1143000"/>
            <a:ext cx="149606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Next worksheet</a:t>
            </a:r>
          </a:p>
        </p:txBody>
      </p:sp>
      <p:cxnSp>
        <p:nvCxnSpPr>
          <p:cNvPr id="25" name="Straight Arrow Connector 24"/>
          <p:cNvCxnSpPr>
            <a:stCxn id="24" idx="3"/>
          </p:cNvCxnSpPr>
          <p:nvPr/>
        </p:nvCxnSpPr>
        <p:spPr bwMode="auto">
          <a:xfrm flipV="1">
            <a:off x="2639060" y="1331096"/>
            <a:ext cx="485140" cy="16584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6" name="TextBox 25"/>
          <p:cNvSpPr txBox="1"/>
          <p:nvPr/>
        </p:nvSpPr>
        <p:spPr>
          <a:xfrm>
            <a:off x="4019700" y="4267532"/>
            <a:ext cx="149606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Loading data</a:t>
            </a:r>
          </a:p>
        </p:txBody>
      </p:sp>
      <p:cxnSp>
        <p:nvCxnSpPr>
          <p:cNvPr id="27" name="Straight Arrow Connector 26"/>
          <p:cNvCxnSpPr>
            <a:stCxn id="26" idx="3"/>
          </p:cNvCxnSpPr>
          <p:nvPr/>
        </p:nvCxnSpPr>
        <p:spPr bwMode="auto">
          <a:xfrm flipV="1">
            <a:off x="5515760" y="3473056"/>
            <a:ext cx="1647040" cy="1148419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137637346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2"/>
          <a:srcRect l="50000" t="17091" r="23237" b="25370"/>
          <a:stretch/>
        </p:blipFill>
        <p:spPr bwMode="auto">
          <a:xfrm>
            <a:off x="304800" y="990600"/>
            <a:ext cx="8534400" cy="55626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Setup</a:t>
            </a:r>
            <a:endParaRPr lang="en-US" dirty="0"/>
          </a:p>
        </p:txBody>
      </p:sp>
      <p:cxnSp>
        <p:nvCxnSpPr>
          <p:cNvPr id="6" name="Straight Arrow Connector 5"/>
          <p:cNvCxnSpPr>
            <a:stCxn id="10" idx="0"/>
          </p:cNvCxnSpPr>
          <p:nvPr/>
        </p:nvCxnSpPr>
        <p:spPr bwMode="auto">
          <a:xfrm flipH="1" flipV="1">
            <a:off x="7315200" y="2895600"/>
            <a:ext cx="609600" cy="838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7086600" y="3733800"/>
            <a:ext cx="167640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Site configuration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102274" y="3810000"/>
            <a:ext cx="2993726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BMP Worksheets</a:t>
            </a:r>
          </a:p>
        </p:txBody>
      </p:sp>
      <p:cxnSp>
        <p:nvCxnSpPr>
          <p:cNvPr id="12" name="Straight Arrow Connector 11"/>
          <p:cNvCxnSpPr>
            <a:stCxn id="11" idx="2"/>
          </p:cNvCxnSpPr>
          <p:nvPr/>
        </p:nvCxnSpPr>
        <p:spPr bwMode="auto">
          <a:xfrm>
            <a:off x="4599137" y="4210110"/>
            <a:ext cx="0" cy="2315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9" name="TextBox 18"/>
          <p:cNvSpPr txBox="1"/>
          <p:nvPr/>
        </p:nvSpPr>
        <p:spPr>
          <a:xfrm>
            <a:off x="5943600" y="5029200"/>
            <a:ext cx="25146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Results worksheet</a:t>
            </a:r>
          </a:p>
        </p:txBody>
      </p:sp>
      <p:cxnSp>
        <p:nvCxnSpPr>
          <p:cNvPr id="20" name="Straight Arrow Connector 19"/>
          <p:cNvCxnSpPr>
            <a:stCxn id="19" idx="2"/>
          </p:cNvCxnSpPr>
          <p:nvPr/>
        </p:nvCxnSpPr>
        <p:spPr bwMode="auto">
          <a:xfrm flipH="1">
            <a:off x="7086600" y="5429310"/>
            <a:ext cx="114300" cy="4380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3" name="TextBox 22"/>
          <p:cNvSpPr txBox="1"/>
          <p:nvPr/>
        </p:nvSpPr>
        <p:spPr>
          <a:xfrm>
            <a:off x="457200" y="3200400"/>
            <a:ext cx="149606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Treatment Objectives</a:t>
            </a:r>
          </a:p>
        </p:txBody>
      </p:sp>
      <p:cxnSp>
        <p:nvCxnSpPr>
          <p:cNvPr id="33" name="Straight Arrow Connector 32"/>
          <p:cNvCxnSpPr>
            <a:stCxn id="23" idx="3"/>
          </p:cNvCxnSpPr>
          <p:nvPr/>
        </p:nvCxnSpPr>
        <p:spPr bwMode="auto">
          <a:xfrm flipV="1">
            <a:off x="1953260" y="2971800"/>
            <a:ext cx="996614" cy="582543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6" name="Straight Arrow Connector 35"/>
          <p:cNvCxnSpPr/>
          <p:nvPr/>
        </p:nvCxnSpPr>
        <p:spPr bwMode="auto">
          <a:xfrm>
            <a:off x="3200400" y="4210110"/>
            <a:ext cx="0" cy="2315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7" name="Straight Arrow Connector 36"/>
          <p:cNvCxnSpPr/>
          <p:nvPr/>
        </p:nvCxnSpPr>
        <p:spPr bwMode="auto">
          <a:xfrm>
            <a:off x="5943600" y="4210110"/>
            <a:ext cx="0" cy="231576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69736664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/>
          <p:nvPr/>
        </p:nvPicPr>
        <p:blipFill rotWithShape="1">
          <a:blip r:embed="rId2"/>
          <a:srcRect l="50518" t="18800" r="19231" b="27080"/>
          <a:stretch/>
        </p:blipFill>
        <p:spPr bwMode="auto">
          <a:xfrm>
            <a:off x="381000" y="1143000"/>
            <a:ext cx="8381999" cy="49530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 Setup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066800" y="3511008"/>
            <a:ext cx="21336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System Details</a:t>
            </a:r>
          </a:p>
        </p:txBody>
      </p:sp>
      <p:cxnSp>
        <p:nvCxnSpPr>
          <p:cNvPr id="8" name="Straight Arrow Connector 7"/>
          <p:cNvCxnSpPr>
            <a:stCxn id="10" idx="0"/>
          </p:cNvCxnSpPr>
          <p:nvPr/>
        </p:nvCxnSpPr>
        <p:spPr bwMode="auto">
          <a:xfrm flipV="1">
            <a:off x="2133600" y="3035218"/>
            <a:ext cx="381000" cy="4757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6982460" y="4795629"/>
            <a:ext cx="149606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Treatment curve</a:t>
            </a:r>
          </a:p>
        </p:txBody>
      </p:sp>
      <p:cxnSp>
        <p:nvCxnSpPr>
          <p:cNvPr id="16" name="Straight Arrow Connector 15"/>
          <p:cNvCxnSpPr>
            <a:stCxn id="11" idx="1"/>
          </p:cNvCxnSpPr>
          <p:nvPr/>
        </p:nvCxnSpPr>
        <p:spPr bwMode="auto">
          <a:xfrm flipH="1" flipV="1">
            <a:off x="6220460" y="5072628"/>
            <a:ext cx="762000" cy="769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2" name="TextBox 11"/>
          <p:cNvSpPr txBox="1"/>
          <p:nvPr/>
        </p:nvSpPr>
        <p:spPr>
          <a:xfrm>
            <a:off x="3657600" y="2971800"/>
            <a:ext cx="195326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Porous Pavement Area</a:t>
            </a:r>
          </a:p>
        </p:txBody>
      </p:sp>
      <p:cxnSp>
        <p:nvCxnSpPr>
          <p:cNvPr id="13" name="Straight Arrow Connector 12"/>
          <p:cNvCxnSpPr>
            <a:stCxn id="12" idx="3"/>
          </p:cNvCxnSpPr>
          <p:nvPr/>
        </p:nvCxnSpPr>
        <p:spPr bwMode="auto">
          <a:xfrm flipV="1">
            <a:off x="5610860" y="2590802"/>
            <a:ext cx="713740" cy="734941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08938623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/>
          <p:nvPr/>
        </p:nvPicPr>
        <p:blipFill rotWithShape="1">
          <a:blip r:embed="rId2"/>
          <a:srcRect l="50801" t="18800" r="20032" b="24231"/>
          <a:stretch/>
        </p:blipFill>
        <p:spPr bwMode="auto">
          <a:xfrm>
            <a:off x="228600" y="914400"/>
            <a:ext cx="8686800" cy="5562600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600200" y="1295400"/>
            <a:ext cx="2133600" cy="40011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BMP used</a:t>
            </a:r>
          </a:p>
        </p:txBody>
      </p:sp>
      <p:cxnSp>
        <p:nvCxnSpPr>
          <p:cNvPr id="8" name="Straight Arrow Connector 7"/>
          <p:cNvCxnSpPr>
            <a:stCxn id="10" idx="2"/>
          </p:cNvCxnSpPr>
          <p:nvPr/>
        </p:nvCxnSpPr>
        <p:spPr bwMode="auto">
          <a:xfrm>
            <a:off x="2667000" y="1695510"/>
            <a:ext cx="0" cy="59049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1" name="TextBox 10"/>
          <p:cNvSpPr txBox="1"/>
          <p:nvPr/>
        </p:nvSpPr>
        <p:spPr>
          <a:xfrm>
            <a:off x="4419600" y="2949713"/>
            <a:ext cx="149606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Summary of Results</a:t>
            </a:r>
          </a:p>
        </p:txBody>
      </p:sp>
      <p:cxnSp>
        <p:nvCxnSpPr>
          <p:cNvPr id="16" name="Straight Arrow Connector 15"/>
          <p:cNvCxnSpPr>
            <a:stCxn id="11" idx="1"/>
          </p:cNvCxnSpPr>
          <p:nvPr/>
        </p:nvCxnSpPr>
        <p:spPr bwMode="auto">
          <a:xfrm flipH="1">
            <a:off x="3733800" y="3303656"/>
            <a:ext cx="685800" cy="5825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18" name="TextBox 17"/>
          <p:cNvSpPr txBox="1"/>
          <p:nvPr/>
        </p:nvSpPr>
        <p:spPr>
          <a:xfrm>
            <a:off x="4572000" y="5558440"/>
            <a:ext cx="1496060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Provided Treatment</a:t>
            </a:r>
          </a:p>
        </p:txBody>
      </p:sp>
      <p:cxnSp>
        <p:nvCxnSpPr>
          <p:cNvPr id="19" name="Straight Arrow Connector 18"/>
          <p:cNvCxnSpPr>
            <a:stCxn id="18" idx="1"/>
          </p:cNvCxnSpPr>
          <p:nvPr/>
        </p:nvCxnSpPr>
        <p:spPr bwMode="auto">
          <a:xfrm flipH="1" flipV="1">
            <a:off x="3204882" y="5410201"/>
            <a:ext cx="1367118" cy="502182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1" name="Rectangle 20"/>
          <p:cNvSpPr/>
          <p:nvPr/>
        </p:nvSpPr>
        <p:spPr bwMode="auto">
          <a:xfrm>
            <a:off x="266700" y="5334000"/>
            <a:ext cx="2667000" cy="381000"/>
          </a:xfrm>
          <a:prstGeom prst="rect">
            <a:avLst/>
          </a:prstGeom>
          <a:noFill/>
          <a:ln w="571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Gill Sans" charset="0"/>
              <a:ea typeface="ヒラギノ角ゴ ProN W3" charset="0"/>
              <a:cs typeface="ヒラギノ角ゴ ProN W3" charset="0"/>
              <a:sym typeface="Gill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2506035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dirty="0" smtClean="0"/>
              <a:t>Mike Hardin</a:t>
            </a:r>
          </a:p>
          <a:p>
            <a:pPr algn="ctr"/>
            <a:r>
              <a:rPr lang="en-US" dirty="0" smtClean="0">
                <a:hlinkClick r:id="rId2"/>
              </a:rPr>
              <a:t>mhardin@geosyntec.com</a:t>
            </a:r>
            <a:endParaRPr lang="en-US" dirty="0" smtClean="0"/>
          </a:p>
          <a:p>
            <a:pPr algn="ctr"/>
            <a:r>
              <a:rPr lang="en-US" dirty="0" smtClean="0"/>
              <a:t>(321)244-1464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9629607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Geosyntec-powerpoint-template[1]">
  <a:themeElements>
    <a:clrScheme name="Default - Title and Content cop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Gill Sans" charset="0"/>
            <a:ea typeface="ヒラギノ角ゴ ProN W3" charset="0"/>
            <a:cs typeface="ヒラギノ角ゴ ProN W3" charset="0"/>
            <a:sym typeface="Gill Sans" charset="0"/>
          </a:defRPr>
        </a:defPPr>
      </a:lstStyle>
    </a:lnDef>
  </a:objectDefaults>
  <a:extraClrSchemeLst>
    <a:extraClrScheme>
      <a:clrScheme name="Default - Title and Content cop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52c8954-9718-4dab-9a76-5deb251c2044">N43R77TE6JSJ-1470-76</_dlc_DocId>
    <_dlc_DocIdUrl xmlns="952c8954-9718-4dab-9a76-5deb251c2044">
      <Url>http://home.geosyntec.com/Resources/dml/_layouts/DocIdRedir.aspx?ID=N43R77TE6JSJ-1470-76</Url>
      <Description>N43R77TE6JSJ-1470-76</Description>
    </_dlc_DocIdUrl>
    <Standard xmlns="6f38032e-ccd9-47d5-8d60-4d46dd1a6c62">NA</Standard>
    <Category xmlns="6f38032e-ccd9-47d5-8d60-4d46dd1a6c62">PowerPoint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69FFC0AEB0C764DB5F9564281FEA136" ma:contentTypeVersion="2" ma:contentTypeDescription="Create a new document." ma:contentTypeScope="" ma:versionID="52ca4a6c5f7ed3386e9538dd929886e1">
  <xsd:schema xmlns:xsd="http://www.w3.org/2001/XMLSchema" xmlns:xs="http://www.w3.org/2001/XMLSchema" xmlns:p="http://schemas.microsoft.com/office/2006/metadata/properties" xmlns:ns2="952c8954-9718-4dab-9a76-5deb251c2044" xmlns:ns3="6f38032e-ccd9-47d5-8d60-4d46dd1a6c62" targetNamespace="http://schemas.microsoft.com/office/2006/metadata/properties" ma:root="true" ma:fieldsID="56c2f9951ae78043b09bf5a68e2cc4ad" ns2:_="" ns3:_="">
    <xsd:import namespace="952c8954-9718-4dab-9a76-5deb251c2044"/>
    <xsd:import namespace="6f38032e-ccd9-47d5-8d60-4d46dd1a6c6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Standard" minOccurs="0"/>
                <xsd:element ref="ns3:Categor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52c8954-9718-4dab-9a76-5deb251c204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38032e-ccd9-47d5-8d60-4d46dd1a6c62" elementFormDefault="qualified">
    <xsd:import namespace="http://schemas.microsoft.com/office/2006/documentManagement/types"/>
    <xsd:import namespace="http://schemas.microsoft.com/office/infopath/2007/PartnerControls"/>
    <xsd:element name="Standard" ma:index="11" nillable="true" ma:displayName="Standard" ma:default="NA" ma:format="Dropdown" ma:internalName="Standard">
      <xsd:simpleType>
        <xsd:restriction base="dms:Choice">
          <xsd:enumeration value="NA"/>
          <xsd:enumeration value="ISO"/>
        </xsd:restriction>
      </xsd:simpleType>
    </xsd:element>
    <xsd:element name="Category" ma:index="12" nillable="true" ma:displayName="Category" ma:default="PD" ma:format="Dropdown" ma:internalName="Category">
      <xsd:simpleType>
        <xsd:union memberTypes="dms:Text">
          <xsd:simpleType>
            <xsd:restriction base="dms:Choice">
              <xsd:enumeration value="PD"/>
              <xsd:enumeration value="Resume"/>
              <xsd:enumeration value="Poster"/>
              <xsd:enumeration value="Email Signature"/>
              <xsd:enumeration value="Technical Document"/>
              <xsd:enumeration value="PowerPoint"/>
              <xsd:enumeration value="Stationary"/>
              <xsd:enumeration value="Other"/>
            </xsd:restriction>
          </xsd:simpleType>
        </xsd:un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Project 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556E1C-4C98-46B4-8409-A299C4143CCB}">
  <ds:schemaRefs>
    <ds:schemaRef ds:uri="6f38032e-ccd9-47d5-8d60-4d46dd1a6c62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952c8954-9718-4dab-9a76-5deb251c2044"/>
  </ds:schemaRefs>
</ds:datastoreItem>
</file>

<file path=customXml/itemProps2.xml><?xml version="1.0" encoding="utf-8"?>
<ds:datastoreItem xmlns:ds="http://schemas.openxmlformats.org/officeDocument/2006/customXml" ds:itemID="{C349EC12-FE97-4047-A3E5-CEAEE0F980E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780842A-92B6-42B7-9C8A-519916FAC46F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75F9E54F-4E48-4E49-B222-E7E2706F03A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52c8954-9718-4dab-9a76-5deb251c2044"/>
    <ds:schemaRef ds:uri="6f38032e-ccd9-47d5-8d60-4d46dd1a6c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Geosyntec-powerpoint-template[1]</Template>
  <TotalTime>1751</TotalTime>
  <Pages>0</Pages>
  <Words>127</Words>
  <Characters>0</Characters>
  <Application>Microsoft Office PowerPoint</Application>
  <PresentationFormat>On-screen Show (4:3)</PresentationFormat>
  <Lines>0</Lines>
  <Paragraphs>45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Geosyntec-powerpoint-template[1]</vt:lpstr>
      <vt:lpstr>Porous Pavement Example</vt:lpstr>
      <vt:lpstr>Problem Setup</vt:lpstr>
      <vt:lpstr>Model Setup</vt:lpstr>
      <vt:lpstr>Model Setup</vt:lpstr>
      <vt:lpstr>Model Setup</vt:lpstr>
      <vt:lpstr>Model Setup</vt:lpstr>
      <vt:lpstr>Model Setup</vt:lpstr>
      <vt:lpstr>Results</vt:lpstr>
      <vt:lpstr>Questions?</vt:lpstr>
    </vt:vector>
  </TitlesOfParts>
  <Company>Geosyntec Consultants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jsuarez</dc:creator>
  <cp:lastModifiedBy>Mike Hardin</cp:lastModifiedBy>
  <cp:revision>41</cp:revision>
  <dcterms:created xsi:type="dcterms:W3CDTF">2014-05-01T18:28:59Z</dcterms:created>
  <dcterms:modified xsi:type="dcterms:W3CDTF">2016-01-27T23:25:26Z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5f6d497c-5f78-4c04-ab19-71d9be098b45</vt:lpwstr>
  </property>
  <property fmtid="{D5CDD505-2E9C-101B-9397-08002B2CF9AE}" pid="3" name="ContentTypeId">
    <vt:lpwstr>0x010100169FFC0AEB0C764DB5F9564281FEA136</vt:lpwstr>
  </property>
  <property fmtid="{D5CDD505-2E9C-101B-9397-08002B2CF9AE}" pid="4" name="Document-Type">
    <vt:lpwstr>PowerPoint</vt:lpwstr>
  </property>
</Properties>
</file>